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48680"/>
            <a:ext cx="70439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Муниципальное учреждение культуры</a:t>
            </a:r>
          </a:p>
          <a:p>
            <a:pPr algn="ctr"/>
            <a:r>
              <a:rPr lang="ru-RU" b="1" dirty="0" smtClean="0"/>
              <a:t>Централизованная библиотечная система г. Рыбинска</a:t>
            </a:r>
          </a:p>
          <a:p>
            <a:pPr algn="ctr"/>
            <a:r>
              <a:rPr lang="ru-RU" b="1" dirty="0" smtClean="0"/>
              <a:t>Центральная  городская библиотека им. Ф.Энгельса</a:t>
            </a:r>
          </a:p>
          <a:p>
            <a:pPr algn="ctr"/>
            <a:r>
              <a:rPr lang="ru-RU" b="1" dirty="0" smtClean="0"/>
              <a:t>Методический отдел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4998" y="3030051"/>
            <a:ext cx="80634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Мозговой штурм</a:t>
            </a:r>
          </a:p>
          <a:p>
            <a:pPr algn="ctr"/>
            <a:r>
              <a:rPr lang="ru-RU" sz="2400" b="1" dirty="0" smtClean="0"/>
              <a:t>«Миссия библиотеки в современных условиях</a:t>
            </a:r>
            <a:r>
              <a:rPr lang="ru-RU" b="1" dirty="0" smtClean="0"/>
              <a:t>»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684328" y="6136540"/>
            <a:ext cx="1391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Г. Рыбинск</a:t>
            </a:r>
          </a:p>
          <a:p>
            <a:pPr algn="ctr"/>
            <a:r>
              <a:rPr lang="ru-RU" dirty="0" smtClean="0"/>
              <a:t>2012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294482"/>
            <a:ext cx="71694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ea typeface="Times New Roman" pitchFamily="18" charset="0"/>
                <a:cs typeface="Times New Roman" pitchFamily="18" charset="0"/>
              </a:rPr>
              <a:t>Мозговой штурм: спустите фантазию с поводка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!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628800"/>
            <a:ext cx="7416824" cy="4596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Кратко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2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latin typeface="Arial" pitchFamily="34" charset="0"/>
                <a:cs typeface="Arial" pitchFamily="34" charset="0"/>
              </a:rPr>
            </a:br>
            <a:r>
              <a:rPr lang="ru-RU" sz="2200" b="1" dirty="0">
                <a:latin typeface="Arial" pitchFamily="34" charset="0"/>
                <a:cs typeface="Arial" pitchFamily="34" charset="0"/>
              </a:rPr>
              <a:t>Мозговой штурм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(мозговая атака,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брейнсторминг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brainstorming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) включает в себя два этапа: 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Группа выдвигает идеи по заданной теме. Все идеи фиксируются, в том числе на первый взгляд абсурдные. Критиковать нельзя.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Оценка и развитие идей. Отбор лучших идей. 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15000"/>
              </a:lnSpc>
              <a:tabLst>
                <a:tab pos="457200" algn="l"/>
              </a:tabLst>
            </a:pPr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200" b="1" dirty="0">
                <a:latin typeface="Arial" pitchFamily="34" charset="0"/>
                <a:cs typeface="Arial" pitchFamily="34" charset="0"/>
              </a:rPr>
              <a:t>Суть метода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— в отделении процесса генерации идей (первый этап) от их анализа и отбора (второй этап).</a:t>
            </a:r>
            <a:endParaRPr lang="ru-RU" sz="220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7056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ea typeface="Times New Roman" pitchFamily="18" charset="0"/>
                <a:cs typeface="Times New Roman" pitchFamily="18" charset="0"/>
              </a:rPr>
              <a:t>Что может и чего не может мозговой штурм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12552" y="2060848"/>
            <a:ext cx="75608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Метод мозгового штурма эффективен: </a:t>
            </a:r>
            <a:endParaRPr lang="ru-RU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При решении задач, которые не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имеют </a:t>
            </a: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однозначного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решения, и </a:t>
            </a: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задач, где решения требуются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нетрадиционные. Таковы </a:t>
            </a: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все задачи по созданию рекламного креатива. 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Когда необходимо быстро найти выход из критической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ситуации.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Везде</a:t>
            </a: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где нужно получить много идей за короткое время. </a:t>
            </a:r>
            <a:endParaRPr lang="ru-RU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ru-RU" sz="20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Методика </a:t>
            </a: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мозгового штурма универсальна.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5976" y="1340768"/>
            <a:ext cx="792088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Пусть </a:t>
            </a: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каждый выдвинет как можно больше идей.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Приветствуются озарения и необузданная фантазия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альтернативных направлениях.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Можно высказывать безответственные, причудливые,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прикольные, нелепые идеи.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Самые лучшие — это сумасшедшие идеи.</a:t>
            </a: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глазах современников Галилей тоже, наверное, нёс ахинею. 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Каждая идея полезна уже потому, что она стимулирует другие.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Стремитесь развивать, комбинировать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улучшать высказанные ранее идеи,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получать от них новые ассоциативные идеи. 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32656"/>
            <a:ext cx="69413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ea typeface="Times New Roman" pitchFamily="18" charset="0"/>
                <a:cs typeface="Times New Roman" pitchFamily="18" charset="0"/>
              </a:rPr>
              <a:t>Спустите фантазию с поводка!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405450"/>
            <a:ext cx="5630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Миссия вашей библиотеки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8836" y="1052736"/>
            <a:ext cx="799288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Любой библиотекарь должен знать стратегию развития своей библиотеки</a:t>
            </a:r>
            <a:r>
              <a:rPr lang="ru-RU" sz="2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2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2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Стратегия начинается с миссии</a:t>
            </a:r>
            <a:r>
              <a:rPr lang="ru-RU" sz="22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000" i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Миссия – </a:t>
            </a:r>
            <a:r>
              <a:rPr lang="ru-RU" sz="2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это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Взгляд из желаемого будущего в реальное настоящее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Сценарий (кто, что и в какие сроки реализует задуманное)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Анализ движущих сил развития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Наличие субъекта стратегии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Учет интересов субъекта развития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Определения приоритетов в работе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Участие всех заинтересованных лиц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Конкурентоспособность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i="1" u="sng" dirty="0">
                <a:latin typeface="Arial" pitchFamily="34" charset="0"/>
                <a:ea typeface="Times New Roman" pitchFamily="18" charset="0"/>
                <a:cs typeface="Arial" pitchFamily="34" charset="0"/>
              </a:rPr>
              <a:t>Так много целей, но надо построить  одну </a:t>
            </a:r>
            <a:r>
              <a:rPr lang="ru-RU" sz="2200" i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фразу, одну </a:t>
            </a:r>
            <a:r>
              <a:rPr lang="ru-RU" sz="2200" i="1" u="sng" dirty="0">
                <a:latin typeface="Arial" pitchFamily="34" charset="0"/>
                <a:ea typeface="Times New Roman" pitchFamily="18" charset="0"/>
                <a:cs typeface="Arial" pitchFamily="34" charset="0"/>
              </a:rPr>
              <a:t>формулировку.</a:t>
            </a:r>
            <a:endParaRPr lang="ru-RU" sz="2200" i="1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863564"/>
            <a:ext cx="79208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u="sng" dirty="0" smtClean="0">
                <a:latin typeface="Arial" pitchFamily="34" charset="0"/>
                <a:cs typeface="Arial" pitchFamily="34" charset="0"/>
              </a:rPr>
              <a:t>Для начала мы разделимся на 4  группы, и вы получите  карточки с миссиями разных учреждений, постарайтесь угадать, что это за учреждение и страна</a:t>
            </a:r>
          </a:p>
          <a:p>
            <a:pPr lvl="0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«Миссия ………………… заключается в том, чтобы доставлять пользователю ………….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и обеспечивать его информацией для непрерывного ……………….».</a:t>
            </a:r>
          </a:p>
          <a:p>
            <a:pPr lvl="0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«……………..развиваться, собирая все силы внутри и вне компании, гарантируем качество каждому ………….., строим  ………………. для изменяющейся эпохи. 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Фирма –это Я.»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«Ориентация на …………, на …………… успеха- экспериментируй первым!;  лицом к ………….. – стыдно, если хорошее обслуживание является исключением;  производительность – посредством людей: в каждом …………… нужно видеть источник идеи, а не только пару рук».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«Осуществляя прогресс, служить ………….., всегда стремится к неизведанному, на каждое ………….- человека, который действительно хочет ……………..».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3160" y="247234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Итак, начнем… 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1788" y="620688"/>
            <a:ext cx="75354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А теперь сформулируйте миссии для….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4364" y="2420888"/>
            <a:ext cx="72008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ü"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Библиотека «История» (с музейной экспозицией)</a:t>
            </a:r>
          </a:p>
          <a:p>
            <a:pPr lvl="0"/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Библиотека «Здоровье»</a:t>
            </a:r>
          </a:p>
          <a:p>
            <a:pPr lvl="0">
              <a:buFont typeface="Wingdings" pitchFamily="2" charset="2"/>
              <a:buChar char="q"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Библиотека «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Тинейджер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»</a:t>
            </a:r>
          </a:p>
          <a:p>
            <a:pPr lvl="0"/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Библиотека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«Мама и 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39416" y="517322"/>
            <a:ext cx="35782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Все люди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разные 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6180" y="1628800"/>
            <a:ext cx="727280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одни признают все достижения и передовой опыт и готовы  включится в кардинальные перемены,</a:t>
            </a:r>
          </a:p>
          <a:p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другие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– оппозиционеры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. Они понимают, что перемены нужны, но критично воспринимают все, </a:t>
            </a:r>
          </a:p>
          <a:p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третьи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не высказывают своего недовольства вслух, но тихо ропщут и оказывают давление  на коллектив. </a:t>
            </a: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2200" dirty="0">
                <a:latin typeface="Arial" pitchFamily="34" charset="0"/>
                <a:cs typeface="Arial" pitchFamily="34" charset="0"/>
              </a:rPr>
              <a:t>Какой вы человек, это Ваше личное дело. </a:t>
            </a:r>
          </a:p>
          <a:p>
            <a:endParaRPr lang="ru-RU" sz="2200" dirty="0">
              <a:latin typeface="Arial" pitchFamily="34" charset="0"/>
              <a:cs typeface="Arial" pitchFamily="34" charset="0"/>
            </a:endParaRPr>
          </a:p>
          <a:p>
            <a:r>
              <a:rPr lang="ru-RU" sz="2200" i="1" u="sng" dirty="0">
                <a:latin typeface="Arial" pitchFamily="34" charset="0"/>
                <a:cs typeface="Arial" pitchFamily="34" charset="0"/>
              </a:rPr>
              <a:t>Но наше общее дело требует и общей отдачи.</a:t>
            </a:r>
            <a:endParaRPr lang="ru-RU" sz="22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3968" y="6093296"/>
            <a:ext cx="3831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Методист МО ЦГБ Кострова М.Н.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680" y="2276872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Спасибо за внимание!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1085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82</TotalTime>
  <Words>505</Words>
  <Application>Microsoft Office PowerPoint</Application>
  <PresentationFormat>Экран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Polina</cp:lastModifiedBy>
  <cp:revision>8</cp:revision>
  <dcterms:modified xsi:type="dcterms:W3CDTF">2013-05-17T06:20:45Z</dcterms:modified>
</cp:coreProperties>
</file>